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61" r:id="rId5"/>
    <p:sldId id="262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E79C-321A-43F2-8D77-3C33BCE89D7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A1F7-D7C6-4543-8031-59D73BE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1A1F7-D7C6-4543-8031-59D73BED5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1A1F7-D7C6-4543-8031-59D73BED5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verett Fire/EMS">
            <a:extLst>
              <a:ext uri="{FF2B5EF4-FFF2-40B4-BE49-F238E27FC236}">
                <a16:creationId xmlns:a16="http://schemas.microsoft.com/office/drawing/2014/main" id="{165F3627-3BE1-DFFE-EC9C-4F566F02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0347" b="-1"/>
          <a:stretch/>
        </p:blipFill>
        <p:spPr bwMode="auto">
          <a:xfrm>
            <a:off x="6093556" y="10"/>
            <a:ext cx="6095267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126">
            <a:extLst>
              <a:ext uri="{FF2B5EF4-FFF2-40B4-BE49-F238E27FC236}">
                <a16:creationId xmlns:a16="http://schemas.microsoft.com/office/drawing/2014/main" id="{0A59D270-32B9-42B3-935F-106B2124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D369348-41FF-46AE-8D88-31B1A1C4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18687-1425-2E4F-712E-978351259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 anchor="ctr">
            <a:normAutofit/>
          </a:bodyPr>
          <a:lstStyle/>
          <a:p>
            <a:r>
              <a:rPr lang="en-US" sz="4600" dirty="0"/>
              <a:t>Leverett Fire Department Budget FY26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1BE56-A62D-5770-0E05-4F789B3B7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r>
              <a:rPr lang="en-US" dirty="0"/>
              <a:t>2/25/2025</a:t>
            </a:r>
          </a:p>
        </p:txBody>
      </p:sp>
    </p:spTree>
    <p:extLst>
      <p:ext uri="{BB962C8B-B14F-4D97-AF65-F5344CB8AC3E}">
        <p14:creationId xmlns:p14="http://schemas.microsoft.com/office/powerpoint/2010/main" val="213680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AEEF-56E1-18B9-C119-5E98A7FA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734725"/>
            <a:ext cx="4350581" cy="1080938"/>
          </a:xfrm>
        </p:spPr>
        <p:txBody>
          <a:bodyPr>
            <a:normAutofit/>
          </a:bodyPr>
          <a:lstStyle/>
          <a:p>
            <a:r>
              <a:rPr lang="en-US" sz="2800" dirty="0"/>
              <a:t> VEHICLE MAINTENANCE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EFE16-B925-EF14-05A3-32D162D92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45" y="2492685"/>
            <a:ext cx="3070034" cy="576262"/>
          </a:xfrm>
        </p:spPr>
        <p:txBody>
          <a:bodyPr/>
          <a:lstStyle/>
          <a:p>
            <a:pPr algn="ctr"/>
            <a:r>
              <a:rPr lang="en-US" sz="2000" dirty="0"/>
              <a:t>MAINTENACE COST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A55DF-79A9-1C2B-C0E7-0A6D361E8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6024" y="2492685"/>
            <a:ext cx="3950845" cy="576262"/>
          </a:xfrm>
        </p:spPr>
        <p:txBody>
          <a:bodyPr/>
          <a:lstStyle/>
          <a:p>
            <a:pPr algn="ctr"/>
            <a:r>
              <a:rPr lang="en-US" dirty="0"/>
              <a:t>FY24 REPAIRS - $14,351.21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08EE9F-C617-9958-0BA2-69354612429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56025" y="3209762"/>
            <a:ext cx="3950846" cy="3300368"/>
          </a:xfrm>
          <a:ln w="38100">
            <a:solidFill>
              <a:schemeClr val="bg2"/>
            </a:solidFill>
          </a:ln>
        </p:spPr>
        <p:txBody>
          <a:bodyPr>
            <a:normAutofit fontScale="55000" lnSpcReduction="20000"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Intake Valve Refurbishment: $625.50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Rebuild Tank to Pump Valve: $475.00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 Compressor Replacement: $380.00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Rebuilt 3 discharge valves: $760.00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Engine 3</a:t>
            </a:r>
            <a:b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Wouldn't start - replaced cables and batteries</a:t>
            </a:r>
            <a:b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Exhaust - rusted section removed and replaced</a:t>
            </a:r>
            <a:b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Rebuilt leaking front connection hose valves</a:t>
            </a:r>
            <a:b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Found issue with air compressor</a:t>
            </a:r>
            <a:b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Fixed exhaust light on - manual regen to clean filter: $1,425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rebuild kit parts: $1,040.04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 compressor part: $783.18</a:t>
            </a:r>
            <a:endParaRPr lang="en-US" sz="17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AC741C-84D7-617F-303A-E5C9F726E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8890" y="2492685"/>
            <a:ext cx="3264550" cy="576262"/>
          </a:xfrm>
        </p:spPr>
        <p:txBody>
          <a:bodyPr/>
          <a:lstStyle/>
          <a:p>
            <a:pPr algn="ctr"/>
            <a:r>
              <a:rPr lang="en-US" dirty="0"/>
              <a:t>FY25 REPAIRS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424730-1FAE-9DD1-4102-C07E336FEA9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18890" y="3209762"/>
            <a:ext cx="3264550" cy="3300368"/>
          </a:xfrm>
          <a:ln w="38100">
            <a:solidFill>
              <a:schemeClr val="bg2"/>
            </a:solidFill>
          </a:ln>
        </p:spPr>
        <p:txBody>
          <a:bodyPr/>
          <a:lstStyle/>
          <a:p>
            <a:r>
              <a:rPr lang="en-US" sz="1800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Both engines need oil changes before end of fiscal year.</a:t>
            </a:r>
          </a:p>
          <a:p>
            <a:r>
              <a:rPr lang="en-US" sz="1800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arge invoice from </a:t>
            </a:r>
            <a:r>
              <a:rPr lang="en-US" sz="1800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DLC Repair</a:t>
            </a:r>
            <a:r>
              <a:rPr lang="en-US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next couple of weeks: performed several services recently on both engines and has not invoiced us yet for them.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Engine 2 – Repairs: $285.00</a:t>
            </a:r>
          </a:p>
          <a:p>
            <a:r>
              <a:rPr lang="en-US" dirty="0"/>
              <a:t>Engine 3 – Replacement Hose: $620.00</a:t>
            </a:r>
          </a:p>
        </p:txBody>
      </p:sp>
      <p:pic>
        <p:nvPicPr>
          <p:cNvPr id="9" name="Picture 2" descr="leverett fire department">
            <a:extLst>
              <a:ext uri="{FF2B5EF4-FFF2-40B4-BE49-F238E27FC236}">
                <a16:creationId xmlns:a16="http://schemas.microsoft.com/office/drawing/2014/main" id="{38861B85-E12F-C9A5-87DE-9943FC02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 r="-2" b="12028"/>
          <a:stretch/>
        </p:blipFill>
        <p:spPr bwMode="auto">
          <a:xfrm>
            <a:off x="69019" y="6261"/>
            <a:ext cx="5595710" cy="222732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E63CCEA-C933-6D3A-3D80-0B4AD30C995D}"/>
              </a:ext>
            </a:extLst>
          </p:cNvPr>
          <p:cNvSpPr txBox="1">
            <a:spLocks/>
          </p:cNvSpPr>
          <p:nvPr/>
        </p:nvSpPr>
        <p:spPr>
          <a:xfrm>
            <a:off x="680711" y="3209762"/>
            <a:ext cx="3049702" cy="3248918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Replacement Engine Cost: </a:t>
            </a:r>
          </a:p>
          <a:p>
            <a:r>
              <a:rPr lang="en-US" b="1" dirty="0"/>
              <a:t>$750,000.00-1,000,000.00</a:t>
            </a:r>
          </a:p>
          <a:p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 CHANGE: ~$1,400.00 PER ENGINE PER YEAR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be performed by Emergency Vehicle Technicians (EVTs) due to their specialized onboard systems, strict NFPA compliance, and insurance requirements.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department oil changes and most vehicle maintenance/repairs are performed by Leverett Highway</a:t>
            </a:r>
          </a:p>
        </p:txBody>
      </p:sp>
    </p:spTree>
    <p:extLst>
      <p:ext uri="{BB962C8B-B14F-4D97-AF65-F5344CB8AC3E}">
        <p14:creationId xmlns:p14="http://schemas.microsoft.com/office/powerpoint/2010/main" val="5831947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refighter Fireman Wearing Protective Gear Uniform Stock Vector (Royalty  Free) 1110063812 | Shutterstock">
            <a:extLst>
              <a:ext uri="{FF2B5EF4-FFF2-40B4-BE49-F238E27FC236}">
                <a16:creationId xmlns:a16="http://schemas.microsoft.com/office/drawing/2014/main" id="{1E464012-5A89-3C00-ED1E-D771C3A2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6" y="206411"/>
            <a:ext cx="3199822" cy="20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D0A8F-AF5E-2D8F-F4A8-0AD69716F70F}"/>
              </a:ext>
            </a:extLst>
          </p:cNvPr>
          <p:cNvSpPr txBox="1"/>
          <p:nvPr/>
        </p:nvSpPr>
        <p:spPr>
          <a:xfrm>
            <a:off x="4203166" y="996742"/>
            <a:ext cx="5822225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PPE: up by $277/set in past month</a:t>
            </a:r>
          </a:p>
          <a:p>
            <a:endParaRPr lang="en-US" sz="2400" dirty="0"/>
          </a:p>
          <a:p>
            <a:r>
              <a:rPr lang="en-US" sz="2400" dirty="0"/>
              <a:t>Each set expires after 10 years but doesn’t always last this long and must fit individual fire fighters</a:t>
            </a:r>
          </a:p>
        </p:txBody>
      </p:sp>
      <p:pic>
        <p:nvPicPr>
          <p:cNvPr id="2052" name="Picture 4" descr="PPE: Examples and Guide for Proper Use | IntelyCare">
            <a:extLst>
              <a:ext uri="{FF2B5EF4-FFF2-40B4-BE49-F238E27FC236}">
                <a16:creationId xmlns:a16="http://schemas.microsoft.com/office/drawing/2014/main" id="{30A14820-4351-B193-7616-A36D5037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3" y="2435419"/>
            <a:ext cx="3199822" cy="19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t Uniform Images – Browse 2,993 Stock Photos, Vectors, and Video | Adobe  Stock">
            <a:extLst>
              <a:ext uri="{FF2B5EF4-FFF2-40B4-BE49-F238E27FC236}">
                <a16:creationId xmlns:a16="http://schemas.microsoft.com/office/drawing/2014/main" id="{99F7502C-4D79-13A3-B83F-3C3A2013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6" y="4576916"/>
            <a:ext cx="3158617" cy="21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583E0-7B8F-3223-28A8-CAEF70C92353}"/>
              </a:ext>
            </a:extLst>
          </p:cNvPr>
          <p:cNvSpPr txBox="1"/>
          <p:nvPr/>
        </p:nvSpPr>
        <p:spPr>
          <a:xfrm>
            <a:off x="4203166" y="3268419"/>
            <a:ext cx="6005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Necessity of Uniform Response Clothing: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/>
              <a:t>Professionalism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/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/>
              <a:t>Protection from pathogenic fluids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7C41E-D4C8-89C3-5A5E-647B59D93120}"/>
              </a:ext>
            </a:extLst>
          </p:cNvPr>
          <p:cNvSpPr txBox="1"/>
          <p:nvPr/>
        </p:nvSpPr>
        <p:spPr>
          <a:xfrm>
            <a:off x="10724322" y="682322"/>
            <a:ext cx="1311965" cy="124649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BUILT IN COSTS</a:t>
            </a:r>
          </a:p>
        </p:txBody>
      </p:sp>
    </p:spTree>
    <p:extLst>
      <p:ext uri="{BB962C8B-B14F-4D97-AF65-F5344CB8AC3E}">
        <p14:creationId xmlns:p14="http://schemas.microsoft.com/office/powerpoint/2010/main" val="39045084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BD32-8DE3-C13C-DA61-72CFDDA65246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obliqueTopRight"/>
            <a:lightRig rig="threePt" dir="t"/>
          </a:scene3d>
        </p:spPr>
        <p:txBody>
          <a:bodyPr/>
          <a:lstStyle/>
          <a:p>
            <a:pPr algn="ctr"/>
            <a:r>
              <a:rPr lang="en-US" dirty="0"/>
              <a:t>BUDGET REDUCTIONS AND PENDING GRANTS FOR FY26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04884-7477-DBF7-3E5C-2E9E6018405B}"/>
              </a:ext>
            </a:extLst>
          </p:cNvPr>
          <p:cNvSpPr txBox="1"/>
          <p:nvPr/>
        </p:nvSpPr>
        <p:spPr>
          <a:xfrm>
            <a:off x="680321" y="2484782"/>
            <a:ext cx="4666931" cy="198791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REDUCTIONS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PAGER RENTAL: - $1,350 (100%)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PUMP TESTING: -$150 (15%)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462BF-AE30-0A9C-AF22-8AFF2CF29675}"/>
              </a:ext>
            </a:extLst>
          </p:cNvPr>
          <p:cNvSpPr txBox="1"/>
          <p:nvPr/>
        </p:nvSpPr>
        <p:spPr>
          <a:xfrm>
            <a:off x="5642114" y="2484782"/>
            <a:ext cx="5430578" cy="336470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GRANTS</a:t>
            </a:r>
          </a:p>
          <a:p>
            <a:pPr marR="0" lvl="0">
              <a:lnSpc>
                <a:spcPct val="115000"/>
              </a:lnSpc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AWARDED: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DFS FIREFIGHTER SAFETY EQUIPMENT: $10,500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PENDING AWARD: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DFS SAFE GRANT (REGIONAL): $7,200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DFS SENIOR SAFE GRANT (REGIONAL): $3,600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DCR VOLUNTEER CAPACITY GRANT: $3,500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TOTAL: $24,800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everett Fire/EMS">
            <a:extLst>
              <a:ext uri="{FF2B5EF4-FFF2-40B4-BE49-F238E27FC236}">
                <a16:creationId xmlns:a16="http://schemas.microsoft.com/office/drawing/2014/main" id="{2CE60252-1C15-390B-0193-FB344BCC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0347" b="-1"/>
          <a:stretch/>
        </p:blipFill>
        <p:spPr bwMode="auto">
          <a:xfrm>
            <a:off x="10697681" y="753228"/>
            <a:ext cx="893511" cy="100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322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ACF0-7C99-7325-75CF-3E705E09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COST-INCREASE 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7A7A6-DD07-5474-52BA-7DED2D69BB5A}"/>
              </a:ext>
            </a:extLst>
          </p:cNvPr>
          <p:cNvSpPr txBox="1"/>
          <p:nvPr/>
        </p:nvSpPr>
        <p:spPr>
          <a:xfrm>
            <a:off x="918047" y="2743367"/>
            <a:ext cx="10355906" cy="292753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Gear: inflation, materials, supply chain issues, and strict safety standards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Training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Vehicle Maintenance: rising costs of specialized parts, labor shortages, chip shortages, supply chain issues, and strict safety standards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EMS Supplies: increased call volume, supply chain shortages, regulatory changes, and inflation</a:t>
            </a:r>
          </a:p>
        </p:txBody>
      </p:sp>
    </p:spTree>
    <p:extLst>
      <p:ext uri="{BB962C8B-B14F-4D97-AF65-F5344CB8AC3E}">
        <p14:creationId xmlns:p14="http://schemas.microsoft.com/office/powerpoint/2010/main" val="21088318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543D-EABE-3F31-B5FA-731274FE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With 2.5% Budget Increase: $1,288.00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8BC88-C38F-47EC-0F51-31D1AA6567C1}"/>
              </a:ext>
            </a:extLst>
          </p:cNvPr>
          <p:cNvSpPr txBox="1"/>
          <p:nvPr/>
        </p:nvSpPr>
        <p:spPr>
          <a:xfrm>
            <a:off x="1149919" y="2180469"/>
            <a:ext cx="10022666" cy="435933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additional funding for vehicle maintenance, </a:t>
            </a:r>
            <a:r>
              <a:rPr lang="en-US" sz="20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almost guaranteed to go over budget</a:t>
            </a:r>
            <a:endParaRPr lang="en-US" sz="2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increase in EMS supplies, </a:t>
            </a:r>
            <a:r>
              <a:rPr lang="en-US" sz="20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almost guaranteed to go over budget</a:t>
            </a:r>
            <a:endParaRPr lang="en-US" sz="2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additional funding for training courses and materials, fewer training opportunities available for members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Requires reducing the uniforms budget by $400, not enough uniforms for members or members have to pay for their own (unlike other town departments)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additional funding of clothing allowance for members, members required to pay more for their EMS PPE (unlike other town departments)</a:t>
            </a:r>
          </a:p>
          <a:p>
            <a:pPr marL="457200" marR="0">
              <a:lnSpc>
                <a:spcPct val="115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15000"/>
              </a:lnSpc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last budget hearing on 1/28/2025: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PPE prices have increased $554 ($277/set)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Fit Tester servicing has increased by $199/year by vendor</a:t>
            </a:r>
          </a:p>
        </p:txBody>
      </p:sp>
    </p:spTree>
    <p:extLst>
      <p:ext uri="{BB962C8B-B14F-4D97-AF65-F5344CB8AC3E}">
        <p14:creationId xmlns:p14="http://schemas.microsoft.com/office/powerpoint/2010/main" val="4484301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C536-19FF-669D-078A-D37E8882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With 8.8% Budget Increase: $4,588.00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E4F8B-752C-71B5-9A14-2411A8939A33}"/>
              </a:ext>
            </a:extLst>
          </p:cNvPr>
          <p:cNvSpPr txBox="1"/>
          <p:nvPr/>
        </p:nvSpPr>
        <p:spPr>
          <a:xfrm>
            <a:off x="732155" y="2896860"/>
            <a:ext cx="10548008" cy="2694071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$400 additional funding for vehicle maintenance, </a:t>
            </a:r>
            <a:r>
              <a:rPr lang="en-US" sz="20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strong likelihood of going over budget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$500 additional funding for training courses and materials, fewer training opportunities available for members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last budget hearing on 1/28/2025: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PPE prices have increased $554 ($277/set)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Fit Tester servicing has increased by $199/year by vendor</a:t>
            </a:r>
          </a:p>
        </p:txBody>
      </p:sp>
    </p:spTree>
    <p:extLst>
      <p:ext uri="{BB962C8B-B14F-4D97-AF65-F5344CB8AC3E}">
        <p14:creationId xmlns:p14="http://schemas.microsoft.com/office/powerpoint/2010/main" val="28509514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87EB-2AA6-A522-7A33-3CDDAF75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7667"/>
            <a:ext cx="9613861" cy="1075765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With 16.5% Budget Increase: $8,525.00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2409A-2FC3-EE1E-3D57-1F4B5C090D37}"/>
              </a:ext>
            </a:extLst>
          </p:cNvPr>
          <p:cNvSpPr txBox="1"/>
          <p:nvPr/>
        </p:nvSpPr>
        <p:spPr>
          <a:xfrm>
            <a:off x="983974" y="2623930"/>
            <a:ext cx="9613861" cy="244272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marR="0">
              <a:lnSpc>
                <a:spcPct val="115000"/>
              </a:lnSpc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last budget hearing on 1/28/2025: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PPE prices have increased $554 ($277/set)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Fit Tester servicing has increased by $199/year by vendor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other known needs are met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778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2C7F-3411-AC1E-6E87-90FD0184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B51A6-038F-EACD-533E-93C9251C5C0B}"/>
              </a:ext>
            </a:extLst>
          </p:cNvPr>
          <p:cNvSpPr txBox="1"/>
          <p:nvPr/>
        </p:nvSpPr>
        <p:spPr>
          <a:xfrm>
            <a:off x="477078" y="2264867"/>
            <a:ext cx="10303622" cy="422987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Leverett Fire Department has morphed into Leverett Fire/EMS and has been chronically underfunded as it modernizes.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past 2 years, there has been an overall call volume increase of 23.6%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60% of those calls are Medical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Uniform and Clothing allowances are less than those for the other Safety Complex Departments by $1,500 to $2,240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Chief faces the same issues of many departments: understaffing, rising costs, and increasing administrative work for the Chief.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Grant funding and cheaper prices are constantly sought. </a:t>
            </a:r>
          </a:p>
        </p:txBody>
      </p:sp>
    </p:spTree>
    <p:extLst>
      <p:ext uri="{BB962C8B-B14F-4D97-AF65-F5344CB8AC3E}">
        <p14:creationId xmlns:p14="http://schemas.microsoft.com/office/powerpoint/2010/main" val="38708100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6993</TotalTime>
  <Words>735</Words>
  <Application>Microsoft Office PowerPoint</Application>
  <PresentationFormat>Widescreen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Symbol</vt:lpstr>
      <vt:lpstr>Times New Roman</vt:lpstr>
      <vt:lpstr>Trebuchet MS</vt:lpstr>
      <vt:lpstr>Berlin</vt:lpstr>
      <vt:lpstr>Leverett Fire Department Budget FY26</vt:lpstr>
      <vt:lpstr> VEHICLE MAINTENANCE </vt:lpstr>
      <vt:lpstr>PowerPoint Presentation</vt:lpstr>
      <vt:lpstr>BUDGET REDUCTIONS AND PENDING GRANTS FOR FY26</vt:lpstr>
      <vt:lpstr>MAIN COST-INCREASE DRIVERS</vt:lpstr>
      <vt:lpstr>With 2.5% Budget Increase: $1,288.00</vt:lpstr>
      <vt:lpstr>With 8.8% Budget Increase: $4,588.00</vt:lpstr>
      <vt:lpstr>With 16.5% Budget Increase: $8,525.00</vt:lpstr>
      <vt:lpstr>Final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duffy</dc:creator>
  <cp:lastModifiedBy>Brian Cook</cp:lastModifiedBy>
  <cp:revision>6</cp:revision>
  <dcterms:created xsi:type="dcterms:W3CDTF">2025-02-20T19:23:29Z</dcterms:created>
  <dcterms:modified xsi:type="dcterms:W3CDTF">2025-02-25T16:13:59Z</dcterms:modified>
</cp:coreProperties>
</file>